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738360" y="594360"/>
            <a:ext cx="1645920" cy="1645920"/>
          </a:xfrm>
          <a:prstGeom prst="round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469880" y="1325880"/>
            <a:ext cx="1005840" cy="1005840"/>
          </a:xfrm>
          <a:prstGeom prst="round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6840" y="5166360"/>
            <a:ext cx="2468880" cy="109728"/>
          </a:xfrm>
          <a:prstGeom prst="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68580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24C4DA"/>
                </a:solidFill>
                <a:latin typeface="Aptos"/>
              </a:rPr>
              <a:t>DEVL • MINI PROJECT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325880"/>
            <a:ext cx="7955279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F8FBFF"/>
                </a:solidFill>
                <a:latin typeface="Aptos"/>
              </a:rPr>
              <a:t>Analysis of Bank Marketing</a:t>
            </a:r>
            <a:br/>
            <a:r>
              <a:rPr sz="3100" b="1">
                <a:solidFill>
                  <a:srgbClr val="F8FBFF"/>
                </a:solidFill>
                <a:latin typeface="Aptos"/>
              </a:rPr>
              <a:t>Campaign Effectiveness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2880360"/>
            <a:ext cx="6858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>
                <a:solidFill>
                  <a:srgbClr val="CADBF1"/>
                </a:solidFill>
                <a:latin typeface="Aptos"/>
              </a:rPr>
              <a:t>Using the UCI Bank Marketing Dataset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3232" y="3703320"/>
            <a:ext cx="3566160" cy="347472"/>
          </a:xfrm>
          <a:prstGeom prst="roundRect">
            <a:avLst/>
          </a:prstGeom>
          <a:solidFill>
            <a:srgbClr val="1531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3232" y="3753611"/>
            <a:ext cx="356616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PROGRESS PRESENTATION • 30–40% COMPLETED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4572000"/>
            <a:ext cx="6858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F8FBFF"/>
                </a:solidFill>
                <a:latin typeface="Aptos"/>
              </a:rPr>
              <a:t>Data Exploration &amp; Visualization Lab • BCE23VS03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4983480"/>
            <a:ext cx="6858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BECFE5"/>
                </a:solidFill>
                <a:latin typeface="Aptos"/>
              </a:rPr>
              <a:t>Computer Engineering  |  Semester III  |  PCCOE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" y="5806440"/>
            <a:ext cx="5943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BECFE5"/>
                </a:solidFill>
                <a:latin typeface="Aptos"/>
              </a:rPr>
              <a:t>Prepared by: Sandesh Waghmare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61320" y="617220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24C4DA"/>
                </a:solidFill>
                <a:latin typeface="Aptos"/>
              </a:rPr>
              <a:t>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PROJECT SNAPSHOT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Why this project?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02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691640"/>
            <a:ext cx="3429000" cy="347472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691640"/>
            <a:ext cx="73152" cy="3474720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892808"/>
            <a:ext cx="30175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The business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313432"/>
            <a:ext cx="3017520" cy="2697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Which customer and campaign characteristics are associated with successful term-deposit subscriptions?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691640"/>
            <a:ext cx="3429000" cy="347472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9120" y="1691640"/>
            <a:ext cx="73152" cy="3474720"/>
          </a:xfrm>
          <a:prstGeom prst="rect">
            <a:avLst/>
          </a:prstGeom>
          <a:solidFill>
            <a:srgbClr val="25A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17720" y="1892808"/>
            <a:ext cx="30175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The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2313432"/>
            <a:ext cx="3017520" cy="2697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y = yes → customer subscribed</a:t>
            </a:r>
            <a:br/>
            <a:br/>
            <a:r>
              <a:rPr sz="1200" b="0">
                <a:solidFill>
                  <a:srgbClr val="66778C"/>
                </a:solidFill>
                <a:latin typeface="Aptos"/>
              </a:rPr>
              <a:t>y = no → customer did not subscribe</a:t>
            </a:r>
            <a:br/>
            <a:br/>
            <a:r>
              <a:rPr sz="1200" b="0">
                <a:solidFill>
                  <a:srgbClr val="66778C"/>
                </a:solidFill>
                <a:latin typeface="Aptos"/>
              </a:rPr>
              <a:t>This is the outcome we will analyze.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691640"/>
            <a:ext cx="3429000" cy="347472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1691640"/>
            <a:ext cx="73152" cy="3474720"/>
          </a:xfrm>
          <a:prstGeom prst="rect">
            <a:avLst/>
          </a:prstGeom>
          <a:solidFill>
            <a:srgbClr val="F59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1892808"/>
            <a:ext cx="30175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The analytical direction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2313432"/>
            <a:ext cx="3017520" cy="269747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Understand the data → clean it → explore patterns → visualize relationships → later apply statistical analysis and classification.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715000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1">
                <a:solidFill>
                  <a:srgbClr val="66778C"/>
                </a:solidFill>
                <a:latin typeface="Aptos"/>
              </a:rPr>
              <a:t>Key principle: association will be discussed carefully; association does not automatically mean causation.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Problem statement &amp;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03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645920"/>
            <a:ext cx="10927080" cy="1051560"/>
          </a:xfrm>
          <a:prstGeom prst="roundRect">
            <a:avLst/>
          </a:prstGeom>
          <a:solidFill>
            <a:srgbClr val="09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847088"/>
            <a:ext cx="1920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4C4DA"/>
                </a:solidFill>
                <a:latin typeface="Aptos"/>
              </a:rPr>
              <a:t>PROBLEM STATEMENT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0" y="1792224"/>
            <a:ext cx="8229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F8FBFF"/>
                </a:solidFill>
                <a:latin typeface="Aptos"/>
              </a:rPr>
              <a:t>Analyze customer and campaign data to identify patterns associated with term-deposit subscription outcomes.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6324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F6FEB"/>
                </a:solidFill>
                <a:latin typeface="Aptos"/>
              </a:rPr>
              <a:t>OBJECTIVES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20440"/>
            <a:ext cx="2487168" cy="192024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22959" y="3730752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59" y="3781044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59" y="4224528"/>
            <a:ext cx="2057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Understand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4617720"/>
            <a:ext cx="2084831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778C"/>
                </a:solidFill>
                <a:latin typeface="Aptos"/>
              </a:rPr>
              <a:t>Explore customer, financial and campaign attributes.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3280" y="3520440"/>
            <a:ext cx="2487168" cy="192024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566160" y="3730752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66160" y="3781044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6160" y="4224528"/>
            <a:ext cx="2057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Clean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4617720"/>
            <a:ext cx="2084831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778C"/>
                </a:solidFill>
                <a:latin typeface="Aptos"/>
              </a:rPr>
              <a:t>Check nulls, duplicates, unknown values and data types.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26480" y="3520440"/>
            <a:ext cx="2487168" cy="192024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09360" y="3730752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3781044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4224528"/>
            <a:ext cx="2057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Visualize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09360" y="4617720"/>
            <a:ext cx="2084831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778C"/>
                </a:solidFill>
                <a:latin typeface="Aptos"/>
              </a:rPr>
              <a:t>Use EDA charts to compare customer groups and outcomes.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69680" y="3520440"/>
            <a:ext cx="2487168" cy="192024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052559" y="3730752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52559" y="3781044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52559" y="4224528"/>
            <a:ext cx="2057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52559" y="4617720"/>
            <a:ext cx="2084831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66778C"/>
                </a:solidFill>
                <a:latin typeface="Aptos"/>
              </a:rPr>
              <a:t>Later build and evaluate a classification model.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DATA ACQUISITION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Dataset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04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1627632"/>
            <a:ext cx="3749039" cy="4251960"/>
          </a:xfrm>
          <a:prstGeom prst="roundRect">
            <a:avLst/>
          </a:prstGeom>
          <a:solidFill>
            <a:srgbClr val="09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057400"/>
            <a:ext cx="30175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500" b="1">
                <a:solidFill>
                  <a:srgbClr val="F8FBFF"/>
                </a:solidFill>
                <a:latin typeface="Aptos"/>
              </a:rPr>
              <a:t>45,211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3017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ECFE5"/>
                </a:solidFill>
                <a:latin typeface="Aptos"/>
              </a:rPr>
              <a:t>customer/contact records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337560"/>
            <a:ext cx="301752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b="1">
                <a:solidFill>
                  <a:srgbClr val="24C4DA"/>
                </a:solidFill>
                <a:latin typeface="Aptos"/>
              </a:rPr>
              <a:t>17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13632"/>
            <a:ext cx="30175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ECFE5"/>
                </a:solidFill>
                <a:latin typeface="Aptos"/>
              </a:rPr>
              <a:t>variables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51560" y="4754880"/>
            <a:ext cx="2926080" cy="347472"/>
          </a:xfrm>
          <a:prstGeom prst="roundRect">
            <a:avLst/>
          </a:prstGeom>
          <a:solidFill>
            <a:srgbClr val="1531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4805172"/>
            <a:ext cx="29260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UCI BANK MARKETING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5321808"/>
            <a:ext cx="32004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F8FBFF"/>
                </a:solidFill>
                <a:latin typeface="Aptos"/>
              </a:rPr>
              <a:t>Main file: bank-full.csv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1755648"/>
            <a:ext cx="27432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091932"/>
                </a:solidFill>
                <a:latin typeface="Aptos"/>
              </a:rPr>
              <a:t>Variable groups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00600" y="2240280"/>
            <a:ext cx="6217920" cy="56692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800600" y="2240280"/>
            <a:ext cx="73152" cy="56692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029200" y="2441448"/>
            <a:ext cx="5806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Customer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2862072"/>
            <a:ext cx="5806440" cy="-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age • job • marital • education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00600" y="2953512"/>
            <a:ext cx="6217920" cy="56692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800600" y="2953512"/>
            <a:ext cx="73152" cy="566928"/>
          </a:xfrm>
          <a:prstGeom prst="rect">
            <a:avLst/>
          </a:prstGeom>
          <a:solidFill>
            <a:srgbClr val="25A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29200" y="3154680"/>
            <a:ext cx="5806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Financial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3575304"/>
            <a:ext cx="5806440" cy="-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default • balance • housing • loan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800600" y="3666744"/>
            <a:ext cx="6217920" cy="56692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800600" y="3666744"/>
            <a:ext cx="73152" cy="566928"/>
          </a:xfrm>
          <a:prstGeom prst="rect">
            <a:avLst/>
          </a:prstGeom>
          <a:solidFill>
            <a:srgbClr val="F59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29200" y="3867911"/>
            <a:ext cx="5806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Campaign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0" y="4288536"/>
            <a:ext cx="5806440" cy="-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contact • day • month • duration • campaign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00600" y="4379976"/>
            <a:ext cx="6217920" cy="56692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800600" y="4379976"/>
            <a:ext cx="73152" cy="566928"/>
          </a:xfrm>
          <a:prstGeom prst="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029200" y="4581144"/>
            <a:ext cx="5806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Previous campaign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0" y="5001768"/>
            <a:ext cx="5806440" cy="-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pdays • previous • poutcome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800600" y="5093208"/>
            <a:ext cx="6217920" cy="56692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4800600" y="5093208"/>
            <a:ext cx="73152" cy="566928"/>
          </a:xfrm>
          <a:prstGeom prst="rect">
            <a:avLst/>
          </a:prstGeom>
          <a:solidFill>
            <a:srgbClr val="E053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0" y="5294376"/>
            <a:ext cx="5806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Target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0" y="5715000"/>
            <a:ext cx="5806440" cy="-21031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METHODOLOGY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Project workflow &amp; current position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40080" y="2148840"/>
            <a:ext cx="914400" cy="914400"/>
          </a:xfrm>
          <a:prstGeom prst="round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Dataset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2768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55648" y="2148840"/>
            <a:ext cx="914400" cy="914400"/>
          </a:xfrm>
          <a:prstGeom prst="round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755648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1368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Understand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88336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871215" y="2148840"/>
            <a:ext cx="914400" cy="914400"/>
          </a:xfrm>
          <a:prstGeom prst="round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71215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16935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Clean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3904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986784" y="2148840"/>
            <a:ext cx="914400" cy="914400"/>
          </a:xfrm>
          <a:prstGeom prst="round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986784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32504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Explore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9472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102352" y="2148840"/>
            <a:ext cx="914400" cy="914400"/>
          </a:xfrm>
          <a:prstGeom prst="round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02352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48072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F8FBFF"/>
                </a:solidFill>
                <a:latin typeface="Aptos"/>
              </a:rPr>
              <a:t>Visualize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5040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0" y="2148840"/>
            <a:ext cx="914400" cy="914400"/>
          </a:xfrm>
          <a:prstGeom prst="roundRect">
            <a:avLst/>
          </a:prstGeom>
          <a:solidFill>
            <a:srgbClr val="EBF2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63640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Statistics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50608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333488" y="2148840"/>
            <a:ext cx="914400" cy="914400"/>
          </a:xfrm>
          <a:prstGeom prst="roundRect">
            <a:avLst/>
          </a:prstGeom>
          <a:solidFill>
            <a:srgbClr val="EBF2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33488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07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79208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Classification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6175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449055" y="2148840"/>
            <a:ext cx="914400" cy="914400"/>
          </a:xfrm>
          <a:prstGeom prst="roundRect">
            <a:avLst/>
          </a:prstGeom>
          <a:solidFill>
            <a:srgbClr val="EBF2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49055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08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94776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Evaluate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81743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564624" y="2148840"/>
            <a:ext cx="914400" cy="914400"/>
          </a:xfrm>
          <a:prstGeom prst="roundRect">
            <a:avLst/>
          </a:prstGeom>
          <a:solidFill>
            <a:srgbClr val="EBF2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564624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09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610344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Findings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97311" y="2432304"/>
            <a:ext cx="1828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>
                <a:solidFill>
                  <a:srgbClr val="66778C"/>
                </a:solidFill>
                <a:latin typeface="Aptos"/>
              </a:rPr>
              <a:t>→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680192" y="2148840"/>
            <a:ext cx="914400" cy="914400"/>
          </a:xfrm>
          <a:prstGeom prst="roundRect">
            <a:avLst/>
          </a:prstGeom>
          <a:solidFill>
            <a:srgbClr val="EBF2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680192" y="2304288"/>
            <a:ext cx="9144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25912" y="2587752"/>
            <a:ext cx="8229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1">
                <a:solidFill>
                  <a:srgbClr val="66778C"/>
                </a:solidFill>
                <a:latin typeface="Aptos"/>
              </a:rPr>
              <a:t>Conclusion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3886200" y="3794760"/>
            <a:ext cx="434340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886200" y="3845052"/>
            <a:ext cx="43434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CURRENT: INITIAL EDA COMPLETE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14400" y="466344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25AA75"/>
                </a:solidFill>
                <a:latin typeface="Aptos"/>
              </a:rPr>
              <a:t>Completed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14400" y="5029200"/>
            <a:ext cx="45720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Dataset acquisition • data understanding • cleaning checks • descriptive statistics • initial EDA &amp; visualizations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00800" y="4663440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F59735"/>
                </a:solidFill>
                <a:latin typeface="Aptos"/>
              </a:rPr>
              <a:t>Upcoming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00800" y="5029200"/>
            <a:ext cx="43891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Statistical analysis • classification • evaluation • final findings &amp; conclusion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IMPLEMENTATION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Tools &amp; technologies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06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0392" y="1920240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970532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Python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251460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Core programming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74720" y="1737360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639312" y="1920240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9312" y="1970532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5AA75"/>
                </a:solidFill>
                <a:latin typeface="Aptos"/>
              </a:rPr>
              <a:t>Google Colab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7" y="251460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Notebook environment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737360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428231" y="1920240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8231" y="1970532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59735"/>
                </a:solidFill>
                <a:latin typeface="Aptos"/>
              </a:rPr>
              <a:t>Pandas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7" y="251460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Data loading &amp; analysis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052559" y="1737360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9217151" y="1920240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17151" y="1970532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NumPy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53728" y="251460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Numerical operations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3611879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50392" y="3794759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50392" y="3845051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Matplotlib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" y="438912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Visualization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474720" y="3611879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639312" y="3794759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639312" y="3845051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5AA75"/>
                </a:solidFill>
                <a:latin typeface="Aptos"/>
              </a:rPr>
              <a:t>Seaborn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75887" y="438912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EDA visualization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63640" y="3611879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6428231" y="3794759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28231" y="3845051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59735"/>
                </a:solidFill>
                <a:latin typeface="Aptos"/>
              </a:rPr>
              <a:t>Scikit-learn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64807" y="438912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Future classification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052559" y="3611879"/>
            <a:ext cx="2487168" cy="141732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9217151" y="3794759"/>
            <a:ext cx="214884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217151" y="3845051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SciPy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53728" y="4389120"/>
            <a:ext cx="2057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0">
                <a:solidFill>
                  <a:srgbClr val="66778C"/>
                </a:solidFill>
                <a:latin typeface="Aptos"/>
              </a:rPr>
              <a:t>Future statistical tests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60" y="5715000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66778C"/>
                </a:solidFill>
                <a:latin typeface="Aptos"/>
              </a:rPr>
              <a:t>Current implementation is notebook-based and reproducible through the saved Colab project structure.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PROGRESS PROOF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Data understanding &amp; quality checks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07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691640"/>
            <a:ext cx="5303520" cy="416052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011680"/>
            <a:ext cx="5303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60320"/>
            <a:ext cx="493775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SCREENSHOT 01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First 5 rows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01_Dataset_First_5_Rows.png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926080"/>
            <a:ext cx="493775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303520" cy="416052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2011680"/>
            <a:ext cx="53035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560320"/>
            <a:ext cx="493775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SCREENSHOT 02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Dataset structure / df.info()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02_Dataset_Structure_Info.png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926080"/>
            <a:ext cx="493775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26280" y="6016752"/>
            <a:ext cx="3154680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6067044"/>
            <a:ext cx="31546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45,211 × 17 CONFIRMED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DATA CLEANING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Quality checks completed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08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5074920" cy="155448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1737360"/>
            <a:ext cx="73152" cy="1554480"/>
          </a:xfrm>
          <a:prstGeom prst="rect">
            <a:avLst/>
          </a:prstGeom>
          <a:solidFill>
            <a:srgbClr val="25A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938528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Null values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59152"/>
            <a:ext cx="4663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No null values reported by df.info().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737360"/>
            <a:ext cx="5074920" cy="155448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172200" y="1737360"/>
            <a:ext cx="73152" cy="1554480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00800" y="1938528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Duplicates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359152"/>
            <a:ext cx="4663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0 duplicate records found.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657600"/>
            <a:ext cx="5074920" cy="155448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657600"/>
            <a:ext cx="73152" cy="1554480"/>
          </a:xfrm>
          <a:prstGeom prst="rect">
            <a:avLst/>
          </a:prstGeom>
          <a:solidFill>
            <a:srgbClr val="F59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3858768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Unknown values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279392"/>
            <a:ext cx="4663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Found in job, education, contact and poutcome.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3657600"/>
            <a:ext cx="5074920" cy="1554480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172200" y="3657600"/>
            <a:ext cx="73152" cy="1554480"/>
          </a:xfrm>
          <a:prstGeom prst="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3858768"/>
            <a:ext cx="46634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Data types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4279392"/>
            <a:ext cx="466344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7 numerical + 10 categorical/object columns.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5623560"/>
            <a:ext cx="10561320" cy="658368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5943600"/>
            <a:ext cx="105613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6492240"/>
            <a:ext cx="101955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SCREENSHOT 03–05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Cleaning proof collage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03_Duplicate_Record_Check.png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04_Unknown_Value_Check.png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05_Data_Types_Check.png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6858000"/>
            <a:ext cx="101955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Optional: place as a thin evidence strip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DESCRIPTIVE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Numerical summary &amp; target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09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5486400" cy="361188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965960"/>
            <a:ext cx="5486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514600"/>
            <a:ext cx="51206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SCREENSHOT 06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Numerical statistical summary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06_Numerical_Statistical_Summary.png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880360"/>
            <a:ext cx="51206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6520" y="1645920"/>
            <a:ext cx="4892040" cy="1645920"/>
          </a:xfrm>
          <a:prstGeom prst="roundRect">
            <a:avLst/>
          </a:prstGeom>
          <a:solidFill>
            <a:srgbClr val="09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720840" y="1920240"/>
            <a:ext cx="42976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4C4DA"/>
                </a:solidFill>
                <a:latin typeface="Aptos"/>
              </a:rPr>
              <a:t>TARGET VARIABLE • 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2286000"/>
            <a:ext cx="1828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F8FBFF"/>
                </a:solidFill>
                <a:latin typeface="Aptos"/>
              </a:rPr>
              <a:t>88.30%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423160"/>
            <a:ext cx="914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BECFE5"/>
                </a:solidFill>
                <a:latin typeface="Aptos"/>
              </a:rPr>
              <a:t>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2286000"/>
            <a:ext cx="1554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24C4DA"/>
                </a:solidFill>
                <a:latin typeface="Aptos"/>
              </a:rPr>
              <a:t>11.70%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52760" y="2423160"/>
            <a:ext cx="640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BECFE5"/>
                </a:solidFill>
                <a:latin typeface="Aptos"/>
              </a:rPr>
              <a:t>yes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46520" y="3611880"/>
            <a:ext cx="4892040" cy="164592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3931920"/>
            <a:ext cx="48920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29400" y="4480560"/>
            <a:ext cx="4526279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SCREENSHOT 07–08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Target counts &amp; percentages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07_Target_Variable_Distribution.png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08_Target_Variable_Percentage.png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29400" y="4846320"/>
            <a:ext cx="4526279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715000"/>
            <a:ext cx="105156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66778C"/>
                </a:solidFill>
                <a:latin typeface="Aptos"/>
              </a:rPr>
              <a:t>Interpretation: the target is imbalanced, so later model evaluation should use more than accuracy alone.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EXPLORATORY DATA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Initial visualizations completed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600200"/>
            <a:ext cx="3429000" cy="1874519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920240"/>
            <a:ext cx="3429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468880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TARGET DISTRIBUTION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09_Target_Distribution_Chart.png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834640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70832" y="1600200"/>
            <a:ext cx="3429000" cy="1874519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0832" y="1920240"/>
            <a:ext cx="3429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2468880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AGE DISTRIBUTION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10_Age_Distribution_Chart.png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834640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600200"/>
            <a:ext cx="3429000" cy="1874519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0" y="1920240"/>
            <a:ext cx="3429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468880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JOB-WISE SUBSCRIPTION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11_Job_Wise_Subscription_Chart.png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2834640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3749039"/>
            <a:ext cx="3429000" cy="1874519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069079"/>
            <a:ext cx="3429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617720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HOUSING LOAN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12_Housing_Loan_Subscription_Chart.png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4983479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70832" y="3749039"/>
            <a:ext cx="3429000" cy="1874519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370832" y="4069079"/>
            <a:ext cx="3429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53712" y="4617720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EDUCATION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13_Education_Subscription_Chart.png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53712" y="4983479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0" y="3749039"/>
            <a:ext cx="3429000" cy="1874519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46720" y="4069079"/>
            <a:ext cx="34290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600" y="4617720"/>
            <a:ext cx="30632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MARITAL STATUS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14_Marital_Subscription_Chart.png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4983479"/>
            <a:ext cx="3063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94560" y="5989320"/>
            <a:ext cx="78638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66778C"/>
                </a:solidFill>
                <a:latin typeface="Aptos"/>
              </a:rPr>
              <a:t>Additional completed EDA: personal loan • contact method • campaign month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EXPLORATORY DATA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Campaign-oriented views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737360"/>
            <a:ext cx="5257800" cy="196596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2057400"/>
            <a:ext cx="5257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606039"/>
            <a:ext cx="4892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PERSONAL LOAN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15_Personal_Loan_Subscription_Chart.png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971800"/>
            <a:ext cx="48920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737360"/>
            <a:ext cx="5257800" cy="196596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2057400"/>
            <a:ext cx="5257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606039"/>
            <a:ext cx="4892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CONTACT METHOD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16_Contact_Method_Subscription_Chart.png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971800"/>
            <a:ext cx="48920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29000" y="3977639"/>
            <a:ext cx="5257800" cy="1965960"/>
          </a:xfrm>
          <a:prstGeom prst="roundRect">
            <a:avLst/>
          </a:prstGeom>
          <a:solidFill>
            <a:srgbClr val="EBF2FA"/>
          </a:solidFill>
          <a:ln>
            <a:solidFill>
              <a:srgbClr val="C3D2E4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29000" y="4297679"/>
            <a:ext cx="52578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1">
                <a:solidFill>
                  <a:srgbClr val="1F6FEB"/>
                </a:solidFill>
                <a:latin typeface="Aptos"/>
              </a:rPr>
              <a:t>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1880" y="4846320"/>
            <a:ext cx="489204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091932"/>
                </a:solidFill>
                <a:latin typeface="Aptos"/>
              </a:rPr>
              <a:t>CAMPAIGN MONTH</a:t>
            </a:r>
            <a:br/>
            <a:r>
              <a:rPr sz="1500" b="1">
                <a:solidFill>
                  <a:srgbClr val="091932"/>
                </a:solidFill>
                <a:latin typeface="Aptos"/>
              </a:rPr>
              <a:t>17_Campaign_Month_Subscription_Chart.png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1880" y="5212079"/>
            <a:ext cx="48920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00" b="0">
                <a:solidFill>
                  <a:srgbClr val="66778C"/>
                </a:solidFill>
                <a:latin typeface="Aptos"/>
              </a:rPr>
              <a:t>Insert screenshot 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828800" y="6144768"/>
            <a:ext cx="8503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66778C"/>
                </a:solidFill>
                <a:latin typeface="Aptos"/>
              </a:rPr>
              <a:t>These views help identify patterns worth investigating further in statistical analysis.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CURRENT STATUS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What we can say at 30–40% progress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691640"/>
            <a:ext cx="557784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33246"/>
                </a:solidFill>
                <a:latin typeface="Aptos"/>
              </a:defRPr>
            </a:pPr>
            <a:r>
              <a:t>•  Dataset is successfully loaded and structured for analysis.</a:t>
            </a:r>
          </a:p>
          <a:p>
            <a:pPr>
              <a:spcAft>
                <a:spcPts val="900"/>
              </a:spcAft>
              <a:defRPr sz="1500">
                <a:solidFill>
                  <a:srgbClr val="233246"/>
                </a:solidFill>
                <a:latin typeface="Aptos"/>
              </a:defRPr>
            </a:pPr>
            <a:r>
              <a:t>•  Data-quality checks found no null or duplicate records.</a:t>
            </a:r>
          </a:p>
          <a:p>
            <a:pPr>
              <a:spcAft>
                <a:spcPts val="900"/>
              </a:spcAft>
              <a:defRPr sz="1500">
                <a:solidFill>
                  <a:srgbClr val="233246"/>
                </a:solidFill>
                <a:latin typeface="Aptos"/>
              </a:defRPr>
            </a:pPr>
            <a:r>
              <a:t>•  Several categorical fields contain the value “unknown”.</a:t>
            </a:r>
          </a:p>
          <a:p>
            <a:pPr>
              <a:spcAft>
                <a:spcPts val="900"/>
              </a:spcAft>
              <a:defRPr sz="1500">
                <a:solidFill>
                  <a:srgbClr val="233246"/>
                </a:solidFill>
                <a:latin typeface="Aptos"/>
              </a:defRPr>
            </a:pPr>
            <a:r>
              <a:t>•  The target outcome is strongly imbalanced toward “no”.</a:t>
            </a:r>
          </a:p>
          <a:p>
            <a:pPr>
              <a:spcAft>
                <a:spcPts val="900"/>
              </a:spcAft>
              <a:defRPr sz="1500">
                <a:solidFill>
                  <a:srgbClr val="233246"/>
                </a:solidFill>
                <a:latin typeface="Aptos"/>
              </a:defRPr>
            </a:pPr>
            <a:r>
              <a:t>•  Initial EDA covers customer, financial and campaign variables.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12280" y="1691640"/>
            <a:ext cx="4434840" cy="3566160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0" y="2011680"/>
            <a:ext cx="18288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F59735"/>
                </a:solidFill>
                <a:latin typeface="Aptos"/>
              </a:rPr>
              <a:t>IMPORTANT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514600"/>
            <a:ext cx="365760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100" b="1">
                <a:solidFill>
                  <a:srgbClr val="091932"/>
                </a:solidFill>
                <a:latin typeface="Aptos"/>
              </a:rPr>
              <a:t>These are preliminary observations—not final conclusions.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3429000"/>
            <a:ext cx="361188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66778C"/>
                </a:solidFill>
                <a:latin typeface="Aptos"/>
              </a:rPr>
              <a:t>The next stages will test whether observed patterns are statistically meaningful and whether customer/campaign variables can support classification.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NEXT PHASE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What remains for the full mini-project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13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5800" y="1645920"/>
            <a:ext cx="5074920" cy="1207008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0392" y="1828800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879092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1828800"/>
            <a:ext cx="39776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91932"/>
                </a:solidFill>
                <a:latin typeface="Aptos"/>
              </a:rPr>
              <a:t>Statistical analysis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176272"/>
            <a:ext cx="3886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6778C"/>
                </a:solidFill>
                <a:latin typeface="Aptos"/>
              </a:rPr>
              <a:t>Chi-square and other suitable tests for categorical relationships.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645920"/>
            <a:ext cx="5074920" cy="1207008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82512" y="1828800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82512" y="1879092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0880" y="1828800"/>
            <a:ext cx="39776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91932"/>
                </a:solidFill>
                <a:latin typeface="Aptos"/>
              </a:rPr>
              <a:t>Feature preparation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0880" y="2176272"/>
            <a:ext cx="3886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6778C"/>
                </a:solidFill>
                <a:latin typeface="Aptos"/>
              </a:rPr>
              <a:t>Encode categorical variables and prepare train/test data.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154680"/>
            <a:ext cx="5074920" cy="1207008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50392" y="3337560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50392" y="3387852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3337560"/>
            <a:ext cx="39776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91932"/>
                </a:solidFill>
                <a:latin typeface="Aptos"/>
              </a:rPr>
              <a:t>Classification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08760" y="3685032"/>
            <a:ext cx="3886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6778C"/>
                </a:solidFill>
                <a:latin typeface="Aptos"/>
              </a:rPr>
              <a:t>Build a baseline Logistic Regression model; optionally compare a Decision Tree.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154680"/>
            <a:ext cx="5074920" cy="1207008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82512" y="3337560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82512" y="3387852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80" y="3337560"/>
            <a:ext cx="39776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91932"/>
                </a:solidFill>
                <a:latin typeface="Aptos"/>
              </a:rPr>
              <a:t>Evaluation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80" y="3685032"/>
            <a:ext cx="3886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6778C"/>
                </a:solidFill>
                <a:latin typeface="Aptos"/>
              </a:rPr>
              <a:t>Accuracy, precision, recall, F1-score and confusion matrix.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5800" y="4663440"/>
            <a:ext cx="5074920" cy="1207008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50392" y="4846320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50392" y="4896612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8760" y="4846320"/>
            <a:ext cx="39776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91932"/>
                </a:solidFill>
                <a:latin typeface="Aptos"/>
              </a:rPr>
              <a:t>Findings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508760" y="5193792"/>
            <a:ext cx="3886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6778C"/>
                </a:solidFill>
                <a:latin typeface="Aptos"/>
              </a:rPr>
              <a:t>Interpret important patterns and model results.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17920" y="4663440"/>
            <a:ext cx="5074920" cy="1207008"/>
          </a:xfrm>
          <a:prstGeom prst="roundRect">
            <a:avLst/>
          </a:prstGeom>
          <a:solidFill>
            <a:srgbClr val="F4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382512" y="4846320"/>
            <a:ext cx="475488" cy="347472"/>
          </a:xfrm>
          <a:prstGeom prst="roundRect">
            <a:avLst/>
          </a:prstGeom>
          <a:solidFill>
            <a:srgbClr val="E1ED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382512" y="4896612"/>
            <a:ext cx="475488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1F6FEB"/>
                </a:solidFill>
                <a:latin typeface="Aptos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40880" y="4846320"/>
            <a:ext cx="3977639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091932"/>
                </a:solidFill>
                <a:latin typeface="Aptos"/>
              </a:rPr>
              <a:t>Final delivery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40880" y="5193792"/>
            <a:ext cx="38862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>
                <a:solidFill>
                  <a:srgbClr val="66778C"/>
                </a:solidFill>
                <a:latin typeface="Aptos"/>
              </a:rPr>
              <a:t>Conclusion, future scope, report and final presentation.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27432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1F6FEB"/>
                </a:solidFill>
                <a:latin typeface="Aptos"/>
              </a:rPr>
              <a:t>RUBRIC ALIGNMENT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85800"/>
            <a:ext cx="103327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700" b="1">
                <a:solidFill>
                  <a:srgbClr val="091932"/>
                </a:solidFill>
                <a:latin typeface="Aptos"/>
              </a:rPr>
              <a:t>How the current progress maps to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9319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66778C"/>
                </a:solidFill>
                <a:latin typeface="Aptos"/>
              </a:rPr>
              <a:t>14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10698480" cy="84124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645920"/>
            <a:ext cx="73152" cy="841248"/>
          </a:xfrm>
          <a:prstGeom prst="rect">
            <a:avLst/>
          </a:prstGeom>
          <a:solidFill>
            <a:srgbClr val="1F6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847088"/>
            <a:ext cx="10287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CO1 • Problem Statement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267712"/>
            <a:ext cx="10287000" cy="640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Clear problem, target variable and measurable objectives.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697480"/>
            <a:ext cx="10698480" cy="84124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697480"/>
            <a:ext cx="73152" cy="841248"/>
          </a:xfrm>
          <a:prstGeom prst="rect">
            <a:avLst/>
          </a:prstGeom>
          <a:solidFill>
            <a:srgbClr val="25AA7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898648"/>
            <a:ext cx="10287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CO2 • Tools &amp; Implementation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319272"/>
            <a:ext cx="10287000" cy="640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Python, Colab, Pandas, NumPy, Matplotlib and Seaborn used in implementation.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49039"/>
            <a:ext cx="10698480" cy="84124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3749039"/>
            <a:ext cx="73152" cy="841248"/>
          </a:xfrm>
          <a:prstGeom prst="rect">
            <a:avLst/>
          </a:prstGeom>
          <a:solidFill>
            <a:srgbClr val="F597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3950207"/>
            <a:ext cx="10287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CO3 • Analysis &amp; Visualization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370831"/>
            <a:ext cx="10287000" cy="640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Descriptive statistics and multiple relevant EDA visualizations completed.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4800600"/>
            <a:ext cx="10698480" cy="841248"/>
          </a:xfrm>
          <a:prstGeom prst="roundRect">
            <a:avLst/>
          </a:prstGeom>
          <a:solidFill>
            <a:srgbClr val="F8FB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" y="4800600"/>
            <a:ext cx="73152" cy="841248"/>
          </a:xfrm>
          <a:prstGeom prst="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5001768"/>
            <a:ext cx="102870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091932"/>
                </a:solidFill>
                <a:latin typeface="Aptos"/>
              </a:rPr>
              <a:t>CO4 • Documentation &amp; Communication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422392"/>
            <a:ext cx="10287000" cy="640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66778C"/>
                </a:solidFill>
                <a:latin typeface="Aptos"/>
              </a:rPr>
              <a:t>Structured workflow, evidence screenshots and staged methodology.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989320"/>
            <a:ext cx="1033272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>
                <a:solidFill>
                  <a:srgbClr val="66778C"/>
                </a:solidFill>
                <a:latin typeface="Aptos"/>
              </a:rPr>
              <a:t>Current stage demonstrates implementation and analysis progress; advanced modeling and final conclusions are intentionally reserved for the next phase.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9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3657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24C4DA"/>
                </a:solidFill>
                <a:latin typeface="Aptos"/>
              </a:rPr>
              <a:t>PROGRESS CHECKPOINT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777240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100" b="1">
                <a:solidFill>
                  <a:srgbClr val="F8FBFF"/>
                </a:solidFill>
                <a:latin typeface="Aptos"/>
              </a:rPr>
              <a:t>30–40% milestone achieved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40280"/>
            <a:ext cx="80467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>
                <a:solidFill>
                  <a:srgbClr val="CADBF1"/>
                </a:solidFill>
                <a:latin typeface="Aptos"/>
              </a:rPr>
              <a:t>From raw dataset → validated data → initial EDA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063240"/>
            <a:ext cx="9875520" cy="109728"/>
          </a:xfrm>
          <a:prstGeom prst="rect">
            <a:avLst/>
          </a:prstGeom>
          <a:solidFill>
            <a:srgbClr val="2640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063240"/>
            <a:ext cx="6400800" cy="109728"/>
          </a:xfrm>
          <a:prstGeom prst="rect">
            <a:avLst/>
          </a:prstGeom>
          <a:solidFill>
            <a:srgbClr val="24C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3703320"/>
            <a:ext cx="2286000" cy="347472"/>
          </a:xfrm>
          <a:prstGeom prst="roundRect">
            <a:avLst/>
          </a:prstGeom>
          <a:solidFill>
            <a:srgbClr val="1531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3753611"/>
            <a:ext cx="2286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DATA UNDERSTANDING 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46120" y="3703320"/>
            <a:ext cx="2194560" cy="347472"/>
          </a:xfrm>
          <a:prstGeom prst="roundRect">
            <a:avLst/>
          </a:prstGeom>
          <a:solidFill>
            <a:srgbClr val="1531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46120" y="3753611"/>
            <a:ext cx="219456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CLEANING CHECKS 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3703320"/>
            <a:ext cx="1783080" cy="347472"/>
          </a:xfrm>
          <a:prstGeom prst="roundRect">
            <a:avLst/>
          </a:prstGeom>
          <a:solidFill>
            <a:srgbClr val="1531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0" y="3753611"/>
            <a:ext cx="178308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24C4DA"/>
                </a:solidFill>
                <a:latin typeface="Aptos"/>
              </a:rPr>
              <a:t>INITIAL EDA 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80960" y="3703320"/>
            <a:ext cx="2148840" cy="347472"/>
          </a:xfrm>
          <a:prstGeom prst="roundRect">
            <a:avLst/>
          </a:prstGeom>
          <a:solidFill>
            <a:srgbClr val="1531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0" y="3753611"/>
            <a:ext cx="214884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59735"/>
                </a:solidFill>
                <a:latin typeface="Aptos"/>
              </a:rPr>
              <a:t>MODELING → NEXT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166360"/>
            <a:ext cx="2743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F8FBFF"/>
                </a:solidFill>
                <a:latin typeface="Aptos"/>
              </a:rPr>
              <a:t>Thank you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715000"/>
            <a:ext cx="3200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BECFE5"/>
                </a:solidFill>
                <a:latin typeface="Aptos"/>
              </a:rPr>
              <a:t>Questions &amp; feedback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6080760"/>
            <a:ext cx="2286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>
                <a:solidFill>
                  <a:srgbClr val="BECFE5"/>
                </a:solidFill>
                <a:latin typeface="Aptos"/>
              </a:rPr>
              <a:t>BCE23VS03 • DEVL Mini Project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